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C8481-F792-4993-B136-196B6C77A4DA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7E5C-00C7-4187-80F2-7341A8EE9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215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C8481-F792-4993-B136-196B6C77A4DA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7E5C-00C7-4187-80F2-7341A8EE9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20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C8481-F792-4993-B136-196B6C77A4DA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7E5C-00C7-4187-80F2-7341A8EE9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432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C8481-F792-4993-B136-196B6C77A4DA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7E5C-00C7-4187-80F2-7341A8EE9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159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C8481-F792-4993-B136-196B6C77A4DA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7E5C-00C7-4187-80F2-7341A8EE9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937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C8481-F792-4993-B136-196B6C77A4DA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7E5C-00C7-4187-80F2-7341A8EE9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435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C8481-F792-4993-B136-196B6C77A4DA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7E5C-00C7-4187-80F2-7341A8EE9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871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C8481-F792-4993-B136-196B6C77A4DA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7E5C-00C7-4187-80F2-7341A8EE9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133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C8481-F792-4993-B136-196B6C77A4DA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7E5C-00C7-4187-80F2-7341A8EE9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76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C8481-F792-4993-B136-196B6C77A4DA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7E5C-00C7-4187-80F2-7341A8EE9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41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C8481-F792-4993-B136-196B6C77A4DA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7E5C-00C7-4187-80F2-7341A8EE9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928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AF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C8481-F792-4993-B136-196B6C77A4DA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67E5C-00C7-4187-80F2-7341A8EE9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896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b="1" u="sng" dirty="0" smtClean="0">
                <a:effectLst/>
                <a:latin typeface="Times New Roman"/>
                <a:ea typeface="Times New Roman"/>
              </a:rPr>
              <a:t>CHAPTER 1 – WHAT IS SCIENCE?</a:t>
            </a:r>
            <a:r>
              <a:rPr lang="en-US" sz="3200" dirty="0" smtClean="0">
                <a:effectLst/>
                <a:latin typeface="Times New Roman"/>
                <a:ea typeface="Times New Roman"/>
              </a:rPr>
              <a:t/>
            </a:r>
            <a:br>
              <a:rPr lang="en-US" sz="3200" dirty="0" smtClean="0">
                <a:effectLst/>
                <a:latin typeface="Times New Roman"/>
                <a:ea typeface="Times New Roman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429000"/>
            <a:ext cx="4958129" cy="280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995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indent="-342900">
              <a:spcBef>
                <a:spcPts val="0"/>
              </a:spcBef>
            </a:pPr>
            <a:r>
              <a:rPr lang="en-US" sz="3200" b="1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1–1	What Is Science?</a:t>
            </a:r>
            <a:r>
              <a:rPr lang="en-US" sz="20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en-US" sz="20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</a:rPr>
              <a:t>Science – Organized way of using evidence </a:t>
            </a:r>
            <a:r>
              <a:rPr lang="en-US" sz="2400" dirty="0" err="1" smtClean="0">
                <a:latin typeface="Times New Roman" pitchFamily="18" charset="0"/>
              </a:rPr>
              <a:t>ot</a:t>
            </a:r>
            <a:r>
              <a:rPr lang="en-US" sz="2400" dirty="0" smtClean="0">
                <a:latin typeface="Times New Roman" pitchFamily="18" charset="0"/>
              </a:rPr>
              <a:t> learn about he natural world.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</a:rPr>
              <a:t>Body of knowledge built up over time by scientists and 	experiments.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>
              <a:latin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</a:rPr>
              <a:t>Goal of science is to investigate and understand the natural world.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2000" dirty="0" smtClean="0">
                <a:latin typeface="Times New Roman" pitchFamily="18" charset="0"/>
              </a:rPr>
              <a:t>Explains events in the natural world and uses these 	explanations to predict future events.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4876799"/>
            <a:ext cx="52578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34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Thinking Like a Scientist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Scientific thinking begins with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observation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which involves senses to gather information about a problem.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Data –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informatin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gathered during an experiment.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Inference – logical interpretation based on prior knowledge or experience.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It is not the same as an observation.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6200"/>
            <a:ext cx="762000" cy="130248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10238"/>
            <a:ext cx="1143000" cy="194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8980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Observation vs. Inference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8475218"/>
              </p:ext>
            </p:extLst>
          </p:nvPr>
        </p:nvGraphicFramePr>
        <p:xfrm>
          <a:off x="609600" y="1524000"/>
          <a:ext cx="5060344" cy="456739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04995"/>
                <a:gridCol w="1183749"/>
                <a:gridCol w="1371600"/>
              </a:tblGrid>
              <a:tr h="4525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Statement	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Observation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Inference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5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Object A is round and orange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5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Object A is a basketball.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8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Object C is round and black and white.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8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Object C is larger than Object B.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5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Object B is smooth.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8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Object B is a table-tennis ball.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8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Each object is used in a different sport.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0" y="1600200"/>
            <a:ext cx="259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/>
                <a:ea typeface="Times New Roman"/>
              </a:rPr>
              <a:t>Object A is a basketball.</a:t>
            </a:r>
            <a:endParaRPr lang="en-US" sz="1200" dirty="0" smtClean="0">
              <a:effectLst/>
              <a:latin typeface="Times New Roman"/>
              <a:ea typeface="Times New Roman"/>
            </a:endParaRPr>
          </a:p>
          <a:p>
            <a:r>
              <a:rPr lang="en-US" b="1" dirty="0">
                <a:latin typeface="Times New Roman"/>
                <a:ea typeface="Times New Roman"/>
              </a:rPr>
              <a:t>Object B is a table-</a:t>
            </a:r>
            <a:r>
              <a:rPr lang="en-US" b="1" dirty="0" err="1">
                <a:latin typeface="Times New Roman"/>
                <a:ea typeface="Times New Roman"/>
              </a:rPr>
              <a:t>tennisball</a:t>
            </a:r>
            <a:r>
              <a:rPr lang="en-US" b="1" dirty="0">
                <a:latin typeface="Times New Roman"/>
                <a:ea typeface="Times New Roman"/>
              </a:rPr>
              <a:t>.</a:t>
            </a:r>
            <a:endParaRPr lang="en-US" sz="1200" dirty="0" smtClean="0">
              <a:effectLst/>
              <a:latin typeface="Times New Roman"/>
              <a:ea typeface="Times New Roman"/>
            </a:endParaRPr>
          </a:p>
          <a:p>
            <a:r>
              <a:rPr lang="en-US" b="1" dirty="0">
                <a:latin typeface="Times New Roman"/>
                <a:ea typeface="Times New Roman"/>
              </a:rPr>
              <a:t>Object C is a soccer ball.</a:t>
            </a:r>
            <a:endParaRPr lang="en-US" sz="1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75" y="4267200"/>
            <a:ext cx="3448050" cy="215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21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Explaining &amp; Interpreting Evidence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Scientists interpret data by analyzing it in a logical and orderly way.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Hypothesis -  Statement based on fact which is ONE possible solution to a scientific problem.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Hypothesis is “tested” by performing experiments.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is gather during experiments and is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intrepreted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analyzed.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017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543800" cy="884238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Science as a Way of Knowing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Science is an ongoing process – there is no end.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Involves asking questions, observing, making hypotheses, testing hypotheses, analyzing data and asking more questions.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Scientists must be open-minded and consider new hypothesis based on data.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Scientists must be able to revise and re-evaluate their views based on evidence (data) presented.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Science looks at whole systems and at the parts that make up a system (such as the human body) and then seeks to know how those parts interact to make the system work.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033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215</Words>
  <Application>Microsoft Office PowerPoint</Application>
  <PresentationFormat>On-screen Show (4:3)</PresentationFormat>
  <Paragraphs>76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CHAPTER 1 – WHAT IS SCIENCE? </vt:lpstr>
      <vt:lpstr>1–1 What Is Science? </vt:lpstr>
      <vt:lpstr>Thinking Like a Scientist</vt:lpstr>
      <vt:lpstr>Observation vs. Inference</vt:lpstr>
      <vt:lpstr>Explaining &amp; Interpreting Evidence</vt:lpstr>
      <vt:lpstr>Science as a Way of Knowing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</dc:creator>
  <cp:lastModifiedBy>Sally</cp:lastModifiedBy>
  <cp:revision>5</cp:revision>
  <dcterms:created xsi:type="dcterms:W3CDTF">2013-09-06T12:59:54Z</dcterms:created>
  <dcterms:modified xsi:type="dcterms:W3CDTF">2013-09-06T15:37:14Z</dcterms:modified>
</cp:coreProperties>
</file>